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15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56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75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758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77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7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61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97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6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54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6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9AC9-B47D-48CF-B9B9-11991104D8EF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D71ED-9E95-4EAE-A4D1-124B0521C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14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ppointments@v-uk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FC0E4C0-EBB4-7DE7-CE42-D8901CDE644A}"/>
              </a:ext>
            </a:extLst>
          </p:cNvPr>
          <p:cNvSpPr/>
          <p:nvPr/>
        </p:nvSpPr>
        <p:spPr>
          <a:xfrm>
            <a:off x="3730499" y="7777811"/>
            <a:ext cx="2458995" cy="117571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288897-5C66-29DE-563C-19624976F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280590"/>
              </p:ext>
            </p:extLst>
          </p:nvPr>
        </p:nvGraphicFramePr>
        <p:xfrm>
          <a:off x="99425" y="5198138"/>
          <a:ext cx="6529974" cy="1940142"/>
        </p:xfrm>
        <a:graphic>
          <a:graphicData uri="http://schemas.openxmlformats.org/drawingml/2006/table">
            <a:tbl>
              <a:tblPr/>
              <a:tblGrid>
                <a:gridCol w="2931158">
                  <a:extLst>
                    <a:ext uri="{9D8B030D-6E8A-4147-A177-3AD203B41FA5}">
                      <a16:colId xmlns:a16="http://schemas.microsoft.com/office/drawing/2014/main" val="3897691348"/>
                    </a:ext>
                  </a:extLst>
                </a:gridCol>
                <a:gridCol w="1653398">
                  <a:extLst>
                    <a:ext uri="{9D8B030D-6E8A-4147-A177-3AD203B41FA5}">
                      <a16:colId xmlns:a16="http://schemas.microsoft.com/office/drawing/2014/main" val="2234974674"/>
                    </a:ext>
                  </a:extLst>
                </a:gridCol>
                <a:gridCol w="1945418">
                  <a:extLst>
                    <a:ext uri="{9D8B030D-6E8A-4147-A177-3AD203B41FA5}">
                      <a16:colId xmlns:a16="http://schemas.microsoft.com/office/drawing/2014/main" val="3145150292"/>
                    </a:ext>
                  </a:extLst>
                </a:gridCol>
              </a:tblGrid>
              <a:tr h="32878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i="0" dirty="0">
                          <a:effectLst/>
                          <a:latin typeface="+mn-lt"/>
                        </a:rPr>
                        <a:t>Date </a:t>
                      </a: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i="0" dirty="0">
                          <a:effectLst/>
                          <a:latin typeface="+mn-lt"/>
                        </a:rPr>
                        <a:t>Time </a:t>
                      </a: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i="0" dirty="0">
                          <a:effectLst/>
                          <a:latin typeface="+mn-lt"/>
                        </a:rPr>
                        <a:t>Venue</a:t>
                      </a: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482577"/>
                  </a:ext>
                </a:extLst>
              </a:tr>
              <a:tr h="1871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i="0" dirty="0">
                          <a:effectLst/>
                          <a:latin typeface="+mn-lt"/>
                        </a:rPr>
                        <a:t>Thursday 16</a:t>
                      </a:r>
                      <a:r>
                        <a:rPr lang="en-GB" sz="1600" b="1" i="0" baseline="30000" dirty="0">
                          <a:effectLst/>
                          <a:latin typeface="+mn-lt"/>
                        </a:rPr>
                        <a:t>th</a:t>
                      </a:r>
                      <a:r>
                        <a:rPr lang="en-GB" sz="1600" b="1" i="0" dirty="0">
                          <a:effectLst/>
                          <a:latin typeface="+mn-lt"/>
                        </a:rPr>
                        <a:t> November 2023</a:t>
                      </a: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dirty="0">
                          <a:effectLst/>
                          <a:latin typeface="+mn-lt"/>
                        </a:rPr>
                        <a:t>3:30pm – 5:30pm</a:t>
                      </a:r>
                      <a:endParaRPr lang="en-GB" sz="1600" b="0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Calibri (Body)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Hackney College</a:t>
                      </a: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176478"/>
                  </a:ext>
                </a:extLst>
              </a:tr>
              <a:tr h="1871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i="0" dirty="0">
                          <a:effectLst/>
                          <a:latin typeface="+mn-lt"/>
                        </a:rPr>
                        <a:t>Thursday 23</a:t>
                      </a:r>
                      <a:r>
                        <a:rPr lang="en-GB" sz="1600" b="1" i="0" baseline="30000" dirty="0">
                          <a:effectLst/>
                          <a:latin typeface="+mn-lt"/>
                        </a:rPr>
                        <a:t>rd</a:t>
                      </a:r>
                      <a:r>
                        <a:rPr lang="en-GB" sz="1600" b="1" i="0" dirty="0">
                          <a:effectLst/>
                          <a:latin typeface="+mn-lt"/>
                        </a:rPr>
                        <a:t> November 2023  </a:t>
                      </a: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dirty="0">
                          <a:effectLst/>
                          <a:latin typeface="+mn-lt"/>
                        </a:rPr>
                        <a:t>3:30pm – 5:30pm</a:t>
                      </a:r>
                      <a:endParaRPr lang="en-GB" sz="1600" b="0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0" i="0" dirty="0">
                          <a:effectLst/>
                          <a:latin typeface="+mn-lt"/>
                        </a:rPr>
                        <a:t>Hackney Library</a:t>
                      </a: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072460"/>
                  </a:ext>
                </a:extLst>
              </a:tr>
              <a:tr h="1871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dirty="0"/>
                        <a:t>Tuesday </a:t>
                      </a:r>
                      <a:r>
                        <a:rPr lang="en-GB" sz="1600" b="1"/>
                        <a:t>28</a:t>
                      </a:r>
                      <a:r>
                        <a:rPr lang="en-GB" sz="1600" b="1" baseline="30000"/>
                        <a:t>th</a:t>
                      </a:r>
                      <a:r>
                        <a:rPr lang="en-GB" sz="1600" b="1"/>
                        <a:t> November </a:t>
                      </a:r>
                      <a:r>
                        <a:rPr lang="en-GB" sz="1600" b="1" dirty="0"/>
                        <a:t>2023</a:t>
                      </a:r>
                      <a:endParaRPr lang="en-GB" sz="1600" b="1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dirty="0">
                          <a:effectLst/>
                          <a:latin typeface="+mn-lt"/>
                        </a:rPr>
                        <a:t>3:30pm – 5:30pm</a:t>
                      </a:r>
                      <a:endParaRPr lang="en-GB" sz="1600" b="0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i="0" dirty="0">
                          <a:effectLst/>
                          <a:latin typeface="+mn-lt"/>
                        </a:rPr>
                        <a:t>Hackney Library</a:t>
                      </a:r>
                      <a:endParaRPr lang="en-GB" sz="1600" b="0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693999"/>
                  </a:ext>
                </a:extLst>
              </a:tr>
              <a:tr h="1871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dirty="0"/>
                        <a:t>Monday 4</a:t>
                      </a:r>
                      <a:r>
                        <a:rPr lang="en-GB" sz="1600" b="1" baseline="30000" dirty="0"/>
                        <a:t>th</a:t>
                      </a:r>
                      <a:r>
                        <a:rPr lang="en-GB" sz="1600" b="1" dirty="0"/>
                        <a:t> December 2023 </a:t>
                      </a:r>
                      <a:endParaRPr lang="en-GB" sz="1600" b="1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effectLst/>
                          <a:latin typeface="+mn-lt"/>
                        </a:rPr>
                        <a:t>3:30pm – 5:30pm</a:t>
                      </a:r>
                      <a:endParaRPr lang="en-GB" sz="1600" b="0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effectLst/>
                          <a:latin typeface="+mn-lt"/>
                        </a:rPr>
                        <a:t>Hackney Library</a:t>
                      </a:r>
                      <a:endParaRPr lang="en-GB" sz="1600" b="0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609839"/>
                  </a:ext>
                </a:extLst>
              </a:tr>
              <a:tr h="1871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600" b="1" dirty="0"/>
                        <a:t>Wednesday 13</a:t>
                      </a:r>
                      <a:r>
                        <a:rPr lang="en-GB" sz="1600" b="1" baseline="30000" dirty="0"/>
                        <a:t>th</a:t>
                      </a:r>
                      <a:r>
                        <a:rPr lang="en-GB" sz="1600" b="1" dirty="0"/>
                        <a:t> December 2023</a:t>
                      </a:r>
                      <a:endParaRPr lang="en-GB" sz="1600" b="1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>
                          <a:effectLst/>
                          <a:latin typeface="+mn-lt"/>
                        </a:rPr>
                        <a:t>3:30pm – 5:30pm</a:t>
                      </a:r>
                      <a:endParaRPr lang="en-GB" sz="1600" b="0" i="0" dirty="0">
                        <a:effectLst/>
                        <a:latin typeface="+mn-lt"/>
                      </a:endParaRP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effectLst/>
                          <a:latin typeface="Calibri (Body)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Hackney College</a:t>
                      </a:r>
                    </a:p>
                  </a:txBody>
                  <a:tcPr marL="78431" marR="78431" marT="39216" marB="39216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86326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1DD589-EC74-3D4E-241F-B57BC759599A}"/>
              </a:ext>
            </a:extLst>
          </p:cNvPr>
          <p:cNvSpPr txBox="1"/>
          <p:nvPr/>
        </p:nvSpPr>
        <p:spPr>
          <a:xfrm>
            <a:off x="471488" y="648853"/>
            <a:ext cx="5915024" cy="261610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b="1" u="sng" dirty="0"/>
              <a:t>CITY AND HACKNEY</a:t>
            </a:r>
          </a:p>
          <a:p>
            <a:pPr algn="ctr"/>
            <a:r>
              <a:rPr lang="en-US" b="1" u="sng" dirty="0"/>
              <a:t>SCHOOL-AGED IMMUNISATIONS CLINICS </a:t>
            </a:r>
          </a:p>
          <a:p>
            <a:pPr algn="ctr"/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Children and young people attending a City or Hackney school will automatically be contacted through their schools with a link to consent when they are due for vaccinations for in-school offer. If your child has missed the school session and you would like to attend a clinic, please either email us at </a:t>
            </a:r>
            <a:r>
              <a:rPr lang="en-US" sz="1600" dirty="0">
                <a:hlinkClick r:id="rId2"/>
              </a:rPr>
              <a:t>appointments@v-uk.co.uk</a:t>
            </a:r>
            <a:r>
              <a:rPr lang="en-US" sz="1600" dirty="0"/>
              <a:t> or call on </a:t>
            </a:r>
          </a:p>
          <a:p>
            <a:pPr algn="ctr"/>
            <a:r>
              <a:rPr lang="en-US" sz="1600" dirty="0"/>
              <a:t> </a:t>
            </a:r>
            <a:r>
              <a:rPr lang="en-US" sz="1600" u="sng" dirty="0"/>
              <a:t>02076138370</a:t>
            </a:r>
            <a:endParaRPr lang="en-GB" sz="1600" u="sng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82BE77-6832-AE71-DCA2-C0F0C5469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53" y="200153"/>
            <a:ext cx="1296688" cy="8164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B40C63-C3A3-F250-3612-EE3C4FD677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0550" y="85853"/>
            <a:ext cx="1239862" cy="958421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49C2DB0-4E96-5F2D-C494-0C60F2831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7995"/>
              </p:ext>
            </p:extLst>
          </p:nvPr>
        </p:nvGraphicFramePr>
        <p:xfrm>
          <a:off x="681882" y="7777811"/>
          <a:ext cx="2573738" cy="1175712"/>
        </p:xfrm>
        <a:graphic>
          <a:graphicData uri="http://schemas.openxmlformats.org/drawingml/2006/table">
            <a:tbl>
              <a:tblPr/>
              <a:tblGrid>
                <a:gridCol w="2573738">
                  <a:extLst>
                    <a:ext uri="{9D8B030D-6E8A-4147-A177-3AD203B41FA5}">
                      <a16:colId xmlns:a16="http://schemas.microsoft.com/office/drawing/2014/main" val="3332379018"/>
                    </a:ext>
                  </a:extLst>
                </a:gridCol>
              </a:tblGrid>
              <a:tr h="289736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Hackney Central Library</a:t>
                      </a:r>
                    </a:p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Reading Lane</a:t>
                      </a:r>
                    </a:p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London</a:t>
                      </a:r>
                    </a:p>
                    <a:p>
                      <a:pPr algn="ctr"/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E8 1GQ</a:t>
                      </a:r>
                    </a:p>
                  </a:txBody>
                  <a:tcPr marL="78431" marR="78431" marT="39216" marB="392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6500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573D5D3-9FD1-AB8A-5385-78B032ED466C}"/>
              </a:ext>
            </a:extLst>
          </p:cNvPr>
          <p:cNvSpPr txBox="1"/>
          <p:nvPr/>
        </p:nvSpPr>
        <p:spPr>
          <a:xfrm>
            <a:off x="998220" y="3406140"/>
            <a:ext cx="4061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 Vaccination: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Reception - Year 11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HPV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Year 8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DTP &amp; MeningitisACWY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Year 9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MMR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Reception – Year 13 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30E51-4676-C87B-88A7-A8F6D80C43DC}"/>
              </a:ext>
            </a:extLst>
          </p:cNvPr>
          <p:cNvSpPr txBox="1"/>
          <p:nvPr/>
        </p:nvSpPr>
        <p:spPr>
          <a:xfrm>
            <a:off x="3472553" y="7779819"/>
            <a:ext cx="2913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effectLst/>
                <a:latin typeface="Calibri (Body)"/>
                <a:ea typeface="Arial" panose="020B0604020202020204" pitchFamily="34" charset="0"/>
                <a:cs typeface="Arial" panose="020B0604020202020204" pitchFamily="34" charset="0"/>
              </a:rPr>
              <a:t>Hackney College</a:t>
            </a:r>
          </a:p>
          <a:p>
            <a:pPr algn="ctr"/>
            <a:r>
              <a:rPr lang="en-GB" sz="1800" dirty="0">
                <a:effectLst/>
                <a:latin typeface="Calibri (Body)"/>
                <a:ea typeface="Arial" panose="020B0604020202020204" pitchFamily="34" charset="0"/>
                <a:cs typeface="Arial" panose="020B0604020202020204" pitchFamily="34" charset="0"/>
              </a:rPr>
              <a:t>Falkirk Street</a:t>
            </a:r>
          </a:p>
          <a:p>
            <a:pPr algn="ctr"/>
            <a:r>
              <a:rPr lang="en-GB" sz="1800" dirty="0">
                <a:effectLst/>
                <a:latin typeface="Calibri (Body)"/>
                <a:ea typeface="Arial" panose="020B0604020202020204" pitchFamily="34" charset="0"/>
                <a:cs typeface="Arial" panose="020B0604020202020204" pitchFamily="34" charset="0"/>
              </a:rPr>
              <a:t> London </a:t>
            </a:r>
          </a:p>
          <a:p>
            <a:pPr algn="ctr"/>
            <a:r>
              <a:rPr lang="en-GB" sz="1800" dirty="0">
                <a:effectLst/>
                <a:latin typeface="Calibri (Body)"/>
                <a:ea typeface="Arial" panose="020B0604020202020204" pitchFamily="34" charset="0"/>
                <a:cs typeface="Arial" panose="020B0604020202020204" pitchFamily="34" charset="0"/>
              </a:rPr>
              <a:t>N1 6HQ</a:t>
            </a:r>
            <a:endParaRPr lang="en-GB" sz="1800" dirty="0">
              <a:effectLst/>
              <a:latin typeface="Calibri (Body)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d785d4-aa0a-4051-9e66-04da23ef4771">
      <Terms xmlns="http://schemas.microsoft.com/office/infopath/2007/PartnerControls"/>
    </lcf76f155ced4ddcb4097134ff3c332f>
    <Useatschoollist xmlns="a7d785d4-aa0a-4051-9e66-04da23ef4771">true</Useatschoollist>
    <TaxCatchAll xmlns="f875ae51-0768-41a2-b111-9dbb4524658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4683890F1E2043A753A7B4946E84AF" ma:contentTypeVersion="14" ma:contentTypeDescription="Create a new document." ma:contentTypeScope="" ma:versionID="f6035afc4c7ccae933dbf550183593d0">
  <xsd:schema xmlns:xsd="http://www.w3.org/2001/XMLSchema" xmlns:xs="http://www.w3.org/2001/XMLSchema" xmlns:p="http://schemas.microsoft.com/office/2006/metadata/properties" xmlns:ns2="a7d785d4-aa0a-4051-9e66-04da23ef4771" xmlns:ns3="f875ae51-0768-41a2-b111-9dbb45246580" targetNamespace="http://schemas.microsoft.com/office/2006/metadata/properties" ma:root="true" ma:fieldsID="a76a0798aa26983bb466da5f11d084d9" ns2:_="" ns3:_="">
    <xsd:import namespace="a7d785d4-aa0a-4051-9e66-04da23ef4771"/>
    <xsd:import namespace="f875ae51-0768-41a2-b111-9dbb452465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Useatschoollis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785d4-aa0a-4051-9e66-04da23ef47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7dbacf5-1b81-4fcf-aaf2-8627be373b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Useatschoollist" ma:index="20" nillable="true" ma:displayName="Use at school list" ma:default="1" ma:format="Dropdown" ma:internalName="Useatschoollist">
      <xsd:simpleType>
        <xsd:restriction base="dms:Boolean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75ae51-0768-41a2-b111-9dbb452465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90ad7fc-6ba2-418d-9875-d739ee515cfd}" ma:internalName="TaxCatchAll" ma:showField="CatchAllData" ma:web="f875ae51-0768-41a2-b111-9dbb452465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B6E5C-7FDF-460E-9710-5095BFAE18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597C13-D993-4756-851E-274512122020}">
  <ds:schemaRefs>
    <ds:schemaRef ds:uri="f875ae51-0768-41a2-b111-9dbb45246580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a7d785d4-aa0a-4051-9e66-04da23ef4771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5F8C725-6285-469F-88B4-7BDED139A6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d785d4-aa0a-4051-9e66-04da23ef4771"/>
    <ds:schemaRef ds:uri="f875ae51-0768-41a2-b111-9dbb452465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157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(Body)</vt:lpstr>
      <vt:lpstr>Calibri Light</vt:lpstr>
      <vt:lpstr>Symbol</vt:lpstr>
      <vt:lpstr>Times New Roman</vt:lpstr>
      <vt:lpstr>Yu Mincho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Stainsbury</dc:creator>
  <cp:lastModifiedBy>Paulette Kerr</cp:lastModifiedBy>
  <cp:revision>16</cp:revision>
  <dcterms:created xsi:type="dcterms:W3CDTF">2022-12-01T11:32:37Z</dcterms:created>
  <dcterms:modified xsi:type="dcterms:W3CDTF">2023-11-10T15:48:44Z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0x010100CA4683890F1E2043A753A7B4946E84AF</vt:lpwstr>
  </property>
  <property fmtid="{D5CDD505-2E9C-101B-9397-08002B2CF9AE}" pid="3" name="MediaServiceImageTags">
    <vt:lpwstr/>
  </property>
</Properties>
</file>